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2E6_19123D3D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comments/modernComment_2E8_8D0C257A.xml" ContentType="application/vnd.ms-powerpoint.comments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745" r:id="rId3"/>
    <p:sldId id="748" r:id="rId4"/>
    <p:sldId id="746" r:id="rId5"/>
    <p:sldId id="747" r:id="rId6"/>
    <p:sldId id="733" r:id="rId7"/>
    <p:sldId id="740" r:id="rId8"/>
    <p:sldId id="741" r:id="rId9"/>
    <p:sldId id="693" r:id="rId10"/>
    <p:sldId id="738" r:id="rId11"/>
    <p:sldId id="739" r:id="rId12"/>
    <p:sldId id="695" r:id="rId13"/>
    <p:sldId id="696" r:id="rId14"/>
    <p:sldId id="734" r:id="rId15"/>
    <p:sldId id="698" r:id="rId16"/>
    <p:sldId id="742" r:id="rId17"/>
    <p:sldId id="743" r:id="rId18"/>
    <p:sldId id="699" r:id="rId19"/>
    <p:sldId id="700" r:id="rId20"/>
    <p:sldId id="701" r:id="rId21"/>
    <p:sldId id="703" r:id="rId22"/>
    <p:sldId id="717" r:id="rId23"/>
    <p:sldId id="716" r:id="rId24"/>
    <p:sldId id="704" r:id="rId25"/>
    <p:sldId id="744" r:id="rId26"/>
    <p:sldId id="705" r:id="rId27"/>
    <p:sldId id="706" r:id="rId28"/>
    <p:sldId id="707" r:id="rId29"/>
    <p:sldId id="708" r:id="rId30"/>
    <p:sldId id="709" r:id="rId31"/>
    <p:sldId id="710" r:id="rId32"/>
    <p:sldId id="711" r:id="rId33"/>
    <p:sldId id="718" r:id="rId34"/>
    <p:sldId id="719" r:id="rId35"/>
    <p:sldId id="713" r:id="rId36"/>
    <p:sldId id="714" r:id="rId37"/>
    <p:sldId id="720" r:id="rId38"/>
    <p:sldId id="721" r:id="rId39"/>
    <p:sldId id="722" r:id="rId40"/>
    <p:sldId id="723" r:id="rId41"/>
    <p:sldId id="724" r:id="rId42"/>
    <p:sldId id="725" r:id="rId43"/>
    <p:sldId id="727" r:id="rId44"/>
    <p:sldId id="726" r:id="rId45"/>
    <p:sldId id="728" r:id="rId46"/>
    <p:sldId id="730" r:id="rId47"/>
    <p:sldId id="729" r:id="rId48"/>
    <p:sldId id="731" r:id="rId49"/>
    <p:sldId id="732" r:id="rId50"/>
    <p:sldId id="690" r:id="rId51"/>
    <p:sldId id="749" r:id="rId52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48"/>
            <p14:sldId id="746"/>
            <p14:sldId id="747"/>
            <p14:sldId id="733"/>
            <p14:sldId id="740"/>
            <p14:sldId id="741"/>
            <p14:sldId id="693"/>
            <p14:sldId id="738"/>
            <p14:sldId id="739"/>
            <p14:sldId id="695"/>
            <p14:sldId id="696"/>
            <p14:sldId id="734"/>
            <p14:sldId id="698"/>
            <p14:sldId id="742"/>
            <p14:sldId id="743"/>
            <p14:sldId id="699"/>
            <p14:sldId id="700"/>
            <p14:sldId id="701"/>
            <p14:sldId id="703"/>
            <p14:sldId id="717"/>
            <p14:sldId id="716"/>
            <p14:sldId id="704"/>
            <p14:sldId id="744"/>
            <p14:sldId id="705"/>
            <p14:sldId id="706"/>
            <p14:sldId id="707"/>
            <p14:sldId id="708"/>
            <p14:sldId id="709"/>
            <p14:sldId id="710"/>
            <p14:sldId id="711"/>
            <p14:sldId id="718"/>
            <p14:sldId id="719"/>
            <p14:sldId id="713"/>
            <p14:sldId id="714"/>
            <p14:sldId id="720"/>
            <p14:sldId id="721"/>
            <p14:sldId id="722"/>
            <p14:sldId id="723"/>
            <p14:sldId id="724"/>
            <p14:sldId id="725"/>
            <p14:sldId id="727"/>
            <p14:sldId id="726"/>
            <p14:sldId id="728"/>
            <p14:sldId id="730"/>
            <p14:sldId id="729"/>
            <p14:sldId id="731"/>
            <p14:sldId id="732"/>
            <p14:sldId id="69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BC4E2-3701-A0C8-DCD7-0B333D93C09E}" v="36" dt="2022-12-15T16:37:50.550"/>
    <p1510:client id="{D393AC5D-EA8F-7344-98AF-3FF92D70F995}" v="2" dt="2022-12-15T15:39:48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5C625A8C-25D3-4FED-AFDA-07EB2124CBD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18EF9A8B-B080-CD47-B546-67D47C6E43D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A455E4A8-9843-4869-A91B-02B387A742AA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0021DC8-617B-4CA2-94A0-418D5D5D2FC2}" type="CELLRANGE">
                      <a:rPr lang="it-IT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E50A1A15-A4D2-8449-ADD5-441A972EC67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220999AB-4A73-4FB7-BA1D-CAB308480915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Foglio1!$C$2:$C$7</c15:f>
                <c15:dlblRangeCache>
                  <c:ptCount val="6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0F83967-224C-4652-A596-F99943E9AF69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 </a:t>
                    </a:r>
                    <a:fld id="{04D20502-38A0-4311-8613-E768670DFD97}" type="XVALUE">
                      <a:rPr lang="it-IT" baseline="0"/>
                      <a:pPr/>
                      <a:t>[VALORE X]</a:t>
                    </a:fld>
                    <a:endParaRPr lang="it-IT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EA20959-A085-4187-9DF0-AF00BDF9A893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 </a:t>
                    </a:r>
                    <a:fld id="{2377AD31-9EC3-45E9-9BC7-28AD4271CD4B}" type="XVALUE">
                      <a:rPr lang="it-IT" baseline="0"/>
                      <a:pPr/>
                      <a:t>[VALORE X]</a:t>
                    </a:fld>
                    <a:endParaRPr lang="it-IT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D80F4007-2526-4B75-828A-993E65E83D0E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725CCD3B-B1E7-4644-8E16-46B2F059FA3B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083D5185-6923-4AA7-8504-7A7689BED8E7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EF7B4C9-3EA2-4AF9-8332-DA10FEB2B952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428B337-3A25-46FC-9BD3-DC8BCC09B585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66E9BF8-6308-430B-939F-A1508393C09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DAF59914-9635-43B1-B193-4D225BCE6851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2D5B50D5-3B66-4434-A517-463BFECDF4E1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C4723C82-CA82-431B-B8BE-B409EF912625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CA195EE-6755-4379-BF74-2A0666BF7223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089EB17A-20A4-4C90-B1A8-B3504168BA7D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F46F1598-7C32-4683-B357-AEB697BC1FC4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A88568-CCA9-4F1A-87A1-5AEB1486362F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4B711094-D1D4-4E70-B9C4-D25AC1438F73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2FFF295F-9D58-4CE6-A994-152690968AEF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B29086A-6855-4E08-81DF-E61638DF1805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F6A37945-A8E0-4147-9A07-5CCE2AA9F484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1FD7ADE0-1283-4198-B146-8C369B3B8CBF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1.4859374999999999E-2"/>
                  <c:y val="-7.1475143240948378E-4"/>
                </c:manualLayout>
              </c:layout>
              <c:tx>
                <c:rich>
                  <a:bodyPr/>
                  <a:lstStyle/>
                  <a:p>
                    <a:fld id="{8924A6F6-9B56-48C4-9F68-E1CF191F3FF5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337C5D61-6519-4D56-9050-5B5761F51E8C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5B894E4E-D89C-48EA-B022-765D4F514ECF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38034918-AD1B-4864-9E07-7DE4B2817C19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24EEB031-49AD-426B-834D-85263DA2AD36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04F7F305-6A33-4BBA-9205-8F5CA495BE70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6F77CF1-8A96-4069-8FC4-47CDBEB2C79C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2AFC2E5-9343-4100-96D7-F94ADBD613FB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AEA88A9-1A44-41C0-ACAD-01907884D2C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617A0EAE-DF94-4ACA-8E85-E2AD71597BA0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B6BE5D98-A569-4BC6-847F-9A00549954F2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78EAF705-AE8B-43EE-AC0B-39E9B3DB0E12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89562C3-D18B-498B-A0C4-6D84F85F689F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5932CB2-6A31-4E1B-90A1-96E605AC0998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4C6CB60-3B06-405A-AE22-1F3CB3C939F2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9EE77C5-2AED-4A7B-8337-547E7F0735C1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6A468C17-FD01-48AB-A4F7-5245173E35C2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A164BA29-685B-4459-9077-CA245A913124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FC1AC40-7A2C-441F-BA3B-BDA53237ED93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326BCA6-228F-434D-B805-F1E123CFF18A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A4421235-F1F1-475D-B3A1-B9EC2BFD442A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5.0746802920489532E-2"/>
                  <c:y val="-7.1475143240949765E-4"/>
                </c:manualLayout>
              </c:layout>
              <c:tx>
                <c:rich>
                  <a:bodyPr/>
                  <a:lstStyle/>
                  <a:p>
                    <a:fld id="{3328A8AF-6B87-4607-9C41-B1359E386FF7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415A83B5-C80E-485D-B20B-4C934DB0C5FF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10D36137-9B87-4B00-8DBB-46F0C95B394A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9326051058337"/>
                      <c:h val="0.1068768473533332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E8_8D0C25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5FF3F-8681-4055-AE76-6AEFFD969D7D}" authorId="{417F008B-83BF-B655-93FA-67820C794BF2}" status="resolved" created="2022-05-26T14:19:59.9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6383482" sldId="744"/>
      <ac:picMk id="9" creationId="{398BB6A0-DAAB-9167-AEA0-F24B4088960A}"/>
    </ac:deMkLst>
    <p188:txBody>
      <a:bodyPr/>
      <a:lstStyle/>
      <a:p>
        <a:r>
          <a:rPr lang="en-GB"/>
          <a:t>AUHAUHAUAUH bellissima!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15/12/2022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15/12/2022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92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211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1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688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204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92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98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6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2318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312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379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12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476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644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0966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367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73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451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8802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6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568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402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105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842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982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8857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58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301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bit.ly/datamasters-pokemon-datas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csds/pokem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8_8D0C257A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veekun.com/dex/download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Analisi dei dati</a:t>
            </a:r>
            <a:endParaRPr lang="it-IT" dirty="0" err="1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Roba da donne!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un modo per dire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quali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inserita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sacco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frase</a:t>
            </a:r>
            <a:r>
              <a:rPr lang="en-US" sz="200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male</a:t>
            </a:r>
            <a:r>
              <a:rPr lang="en-US" sz="2000">
                <a:latin typeface="Roboto Light"/>
                <a:ea typeface="Roboto Light"/>
                <a:cs typeface="Calibri"/>
              </a:rPr>
              <a:t>!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input, fa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output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intendiamo</a:t>
            </a:r>
            <a:r>
              <a:rPr lang="en-US" sz="2000">
                <a:latin typeface="Roboto Light"/>
                <a:ea typeface="Roboto Light"/>
                <a:cs typeface="Calibri"/>
              </a:rPr>
              <a:t> per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”?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daremo</a:t>
            </a:r>
            <a:r>
              <a:rPr lang="en-US" sz="200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parte</a:t>
            </a:r>
            <a:r>
              <a:rPr lang="en-US" sz="2000">
                <a:latin typeface="Roboto Light"/>
                <a:ea typeface="Roboto Light"/>
                <a:cs typeface="Calibri"/>
              </a:rPr>
              <a:t> di un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,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capaci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Roboto Mono"/>
              </a:rPr>
              <a:t>Problema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48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Dal </a:t>
            </a:r>
            <a:r>
              <a:rPr lang="en-US" sz="2800" err="1">
                <a:latin typeface="Roboto Mono"/>
              </a:rPr>
              <a:t>problema</a:t>
            </a:r>
            <a:r>
              <a:rPr lang="en-US" sz="2800">
                <a:latin typeface="Roboto Mono"/>
              </a:rPr>
              <a:t> al </a:t>
            </a:r>
            <a:r>
              <a:rPr lang="en-US" sz="2800" err="1">
                <a:latin typeface="Roboto Mono"/>
              </a:rPr>
              <a:t>codice</a:t>
            </a:r>
            <a:r>
              <a:rPr lang="en-US" sz="2800">
                <a:latin typeface="Roboto Mono"/>
              </a:rPr>
              <a:t> </a:t>
            </a:r>
            <a:r>
              <a:rPr lang="en-US" sz="2800" err="1">
                <a:latin typeface="Roboto Mono"/>
              </a:rPr>
              <a:t>passando</a:t>
            </a:r>
            <a:r>
              <a:rPr lang="en-US" sz="2800">
                <a:latin typeface="Roboto Mono"/>
              </a:rPr>
              <a:t> per </a:t>
            </a:r>
            <a:r>
              <a:rPr lang="en-US" sz="2800" err="1">
                <a:latin typeface="Roboto Mono"/>
              </a:rPr>
              <a:t>l’algoritmo</a:t>
            </a:r>
            <a:endParaRPr lang="en-US"/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737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L'algoritmo è il cuore e il cervello del nostro programma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Dati di input (numeri interi inseriti dall'utente):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Punti vita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Velocità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Attacco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Difesa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Attacco speciale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Difesa speciale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stringa di ricerca è una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serie di numeri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Basandosi su questi numeri, il programma troverà l’output: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lista di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K è un parametro dell'algoritmo</a:t>
            </a:r>
            <a:endParaRPr lang="it-IT"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726772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9581E5-09A9-3FD2-F186-97C2B852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3" y="1117433"/>
            <a:ext cx="8303740" cy="46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3499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>
                <a:latin typeface="Roboto Light"/>
                <a:ea typeface="Roboto Light"/>
                <a:cs typeface="Calibri"/>
              </a:rPr>
              <a:t>(tasks)</a:t>
            </a:r>
            <a:endParaRPr lang="en-US" sz="200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>
                <a:latin typeface="Roboto Light"/>
                <a:ea typeface="Roboto Light"/>
                <a:cs typeface="Calibri"/>
              </a:rPr>
              <a:t> da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numeri,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estrai</a:t>
            </a:r>
            <a:r>
              <a:rPr lang="en-US" sz="2000">
                <a:latin typeface="Roboto Light"/>
                <a:ea typeface="Roboto Light"/>
                <a:cs typeface="Calibri"/>
              </a:rPr>
              <a:t>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rispettando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misura</a:t>
            </a:r>
            <a:r>
              <a:rPr lang="en-US" sz="2000">
                <a:latin typeface="Roboto Light"/>
                <a:ea typeface="Roboto Light"/>
                <a:cs typeface="Calibri"/>
              </a:rPr>
              <a:t> di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con la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alta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quelli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ciascun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già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esistente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>
                <a:latin typeface="Roboto Light"/>
                <a:ea typeface="Roboto Light"/>
                <a:cs typeface="Calibri"/>
              </a:rPr>
              <a:t> -&gt;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arbitraria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coppia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</a:t>
            </a:r>
            <a:r>
              <a:rPr lang="it-IT" sz="2000">
                <a:latin typeface="Roboto Light"/>
                <a:ea typeface="Roboto Light"/>
                <a:cs typeface="Calibri"/>
              </a:rPr>
              <a:t> (sia esistenti che immaginari)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Mettere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ordine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confronto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dei dati dall'utente e memorizzarli sottoforma di numeri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Calcolare secondo una certa funzione di similarità ("somiglia a") i k Pokemon più affini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Mostrare l'output dell'algoritmo (A proposito: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quale sarà l'output dell'algoritmo?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+mn-lt"/>
                <a:cs typeface="+mn-lt"/>
              </a:rPr>
              <a:t>Prendere in input dei dati dall'utente e memorizzarli sottoforma di lista di numeri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499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qui che dobbiamo decidere che funzione di somiglianza vogliamo usare:</a:t>
            </a:r>
          </a:p>
          <a:p>
            <a:pPr marL="800100" lvl="1" indent="-342900">
              <a:buFont typeface="Arial"/>
              <a:buChar char="•"/>
            </a:pPr>
            <a:r>
              <a:rPr lang="it-IT">
                <a:latin typeface="Roboto Light"/>
                <a:ea typeface="Roboto Light"/>
                <a:cs typeface="Calibri"/>
              </a:rPr>
              <a:t>Cosa possiamo usare per confrontare due serie di numeri?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>
                <a:latin typeface="Roboto Light"/>
                <a:ea typeface="Roboto Light"/>
                <a:cs typeface="Calibri"/>
              </a:rPr>
              <a:t>Un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 con determinati valori (quelli dati in input dall'utente) somiglia ai seguenti K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: X, Y,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Z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Dove recuperiamo i dati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già esistenti?</a:t>
            </a:r>
            <a:endParaRPr lang="it-IT"/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Soluzione: </a:t>
            </a:r>
            <a:r>
              <a:rPr lang="it-IT" sz="2000">
                <a:latin typeface="Roboto Light"/>
                <a:ea typeface="Roboto Light"/>
                <a:cs typeface="Calibri"/>
                <a:hlinkClick r:id="rId3"/>
              </a:rPr>
              <a:t>il dataset dei 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File CSV (Comma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Separated</a:t>
            </a:r>
            <a:r>
              <a:rPr lang="it-IT" sz="2000">
                <a:latin typeface="Roboto Light"/>
                <a:ea typeface="Roboto Light"/>
                <a:cs typeface="Calibri"/>
              </a:rPr>
              <a:t>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Values</a:t>
            </a:r>
            <a:r>
              <a:rPr lang="it-IT" sz="2000">
                <a:latin typeface="Roboto Light"/>
                <a:ea typeface="Roboto Light"/>
                <a:cs typeface="Calibri"/>
              </a:rPr>
              <a:t>) contenente tutti i dati di tutti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di tutte le generazioni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Problema: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come farlo leggere al nostro algoritmo?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Lavoro da 5 anni in </a:t>
            </a:r>
            <a:r>
              <a:rPr lang="en-US" sz="200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>
                <a:latin typeface="Roboto Light"/>
                <a:ea typeface="+mn-lt"/>
                <a:cs typeface="+mn-lt"/>
              </a:rPr>
              <a:t> e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, con </a:t>
            </a:r>
            <a:r>
              <a:rPr lang="en-US" sz="200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>
                <a:latin typeface="Roboto Light"/>
                <a:ea typeface="+mn-lt"/>
                <a:cs typeface="+mn-lt"/>
              </a:rPr>
              <a:t> di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preferiti</a:t>
            </a:r>
            <a:endParaRPr lang="en-US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8372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file CSV può essere letto come una serie di 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può essere letto come una serie di attributi o caratteristiche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Numero nel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Pokedex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secondario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Somma degli attributi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HP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Speed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N. Generazione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Leggendario (Sì/No)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0F37FBE-16BC-BCD6-7E0F-C0A2E05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85" y="2754959"/>
            <a:ext cx="8172865" cy="1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6079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Dopo aver dato uno sguardo a come è organizzato il dataset possiamo farci un'idea migliore su: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fa l'algoritmo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dell'algoritmo: i nomi dei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(ovvero K stringhe)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Internamente l'algoritmo deve lavorare coi dati presenti nel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29827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 dirty="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 dirty="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 dirty="0">
                <a:latin typeface="Roboto Light"/>
                <a:ea typeface="+mn-lt"/>
                <a:cs typeface="+mn-lt"/>
              </a:rPr>
              <a:t>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b="1" dirty="0">
                <a:solidFill>
                  <a:srgbClr val="000000"/>
                </a:solidFill>
                <a:latin typeface="Roboto Light"/>
                <a:ea typeface="+mn-lt"/>
                <a:cs typeface="+mn-lt"/>
              </a:rPr>
              <a:t>Leggere il dataset Pokémon ed esplorarlo</a:t>
            </a:r>
            <a:endParaRPr lang="it-IT" sz="2000" dirty="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dirty="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dirty="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dirty="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 dirty="0">
                <a:latin typeface="Roboto Light"/>
                <a:ea typeface="+mn-lt"/>
                <a:cs typeface="+mn-lt"/>
              </a:rPr>
              <a:t>Leggere il dataset Pokémon ed esplorarlo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Quale funzione per stabilire il grado di similarità?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Ipotesi semplificatrice: prendiamo 1 sola caratteristica (es. punti vita)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457809"/>
              </p:ext>
            </p:extLst>
          </p:nvPr>
        </p:nvGraphicFramePr>
        <p:xfrm>
          <a:off x="171450" y="2276654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0375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928019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Date il Benvenuto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fittizio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cui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come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chiave</a:t>
            </a:r>
            <a:r>
              <a:rPr lang="en-US" sz="2000">
                <a:latin typeface="Roboto Light"/>
                <a:ea typeface="Roboto Light"/>
                <a:cs typeface="Calibri"/>
              </a:rPr>
              <a:t> di ricercar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data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punti</a:t>
            </a:r>
            <a:r>
              <a:rPr lang="en-US" sz="2000">
                <a:latin typeface="Roboto Light"/>
                <a:ea typeface="Roboto Light"/>
                <a:cs typeface="Calibri"/>
              </a:rPr>
              <a:t> vita,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attacco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difesa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etc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Pepposaur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troverà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K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(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cioè</a:t>
            </a:r>
            <a:r>
              <a:rPr lang="en-US" sz="2000">
                <a:latin typeface="Roboto Light"/>
                <a:ea typeface="Roboto Light"/>
                <a:cs typeface="Calibri"/>
              </a:rPr>
              <a:t> ai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suoi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B7D12FA-4190-AD9A-7469-0A5277563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19" y="3039713"/>
            <a:ext cx="2803824" cy="32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3482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Supponiamo che l’utente inserisca il numero 67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 ha un valore di HP di 67):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711560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C37D5DBA-97AB-5599-0C10-B0330DEB3CB4}"/>
              </a:ext>
            </a:extLst>
          </p:cNvPr>
          <p:cNvSpPr/>
          <p:nvPr/>
        </p:nvSpPr>
        <p:spPr>
          <a:xfrm>
            <a:off x="-1" y="2865462"/>
            <a:ext cx="11289587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k = 1: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più vicino è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Ivysaur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k = 2: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Charmeleon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k = 3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Charmeleon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Charizard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61036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Possiamo formalizzare questi risultati?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47588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CCC9314-12F9-C96C-B97B-82849D3FCEDD}"/>
              </a:ext>
            </a:extLst>
          </p:cNvPr>
          <p:cNvCxnSpPr>
            <a:cxnSpLocks/>
          </p:cNvCxnSpPr>
          <p:nvPr/>
        </p:nvCxnSpPr>
        <p:spPr>
          <a:xfrm>
            <a:off x="5705475" y="2628900"/>
            <a:ext cx="13049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1A23D79-9C46-9ABA-D46D-02581F2A55D7}"/>
              </a:ext>
            </a:extLst>
          </p:cNvPr>
          <p:cNvCxnSpPr>
            <a:cxnSpLocks/>
          </p:cNvCxnSpPr>
          <p:nvPr/>
        </p:nvCxnSpPr>
        <p:spPr>
          <a:xfrm>
            <a:off x="5343525" y="2990850"/>
            <a:ext cx="1666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FAD6C22-E9B5-A9D5-93F3-554EBF5AD94D}"/>
              </a:ext>
            </a:extLst>
          </p:cNvPr>
          <p:cNvCxnSpPr>
            <a:cxnSpLocks/>
          </p:cNvCxnSpPr>
          <p:nvPr/>
        </p:nvCxnSpPr>
        <p:spPr>
          <a:xfrm>
            <a:off x="6934200" y="3343275"/>
            <a:ext cx="1981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2564B6-FEF4-A199-344F-8CF49B919948}"/>
              </a:ext>
            </a:extLst>
          </p:cNvPr>
          <p:cNvSpPr txBox="1"/>
          <p:nvPr/>
        </p:nvSpPr>
        <p:spPr>
          <a:xfrm>
            <a:off x="5772149" y="2628900"/>
            <a:ext cx="1171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60| = 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42E7DD-4A56-AF50-BBDF-8977374390DF}"/>
              </a:ext>
            </a:extLst>
          </p:cNvPr>
          <p:cNvSpPr txBox="1"/>
          <p:nvPr/>
        </p:nvSpPr>
        <p:spPr>
          <a:xfrm>
            <a:off x="5581649" y="2990850"/>
            <a:ext cx="1190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58| = 9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21CDE-640A-9DDD-D108-9F1D49A8E12A}"/>
              </a:ext>
            </a:extLst>
          </p:cNvPr>
          <p:cNvSpPr txBox="1"/>
          <p:nvPr/>
        </p:nvSpPr>
        <p:spPr>
          <a:xfrm>
            <a:off x="7329487" y="3383920"/>
            <a:ext cx="1190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78| = 11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496D77-6D1E-0F89-AB4E-B3150A039B56}"/>
              </a:ext>
            </a:extLst>
          </p:cNvPr>
          <p:cNvSpPr/>
          <p:nvPr/>
        </p:nvSpPr>
        <p:spPr>
          <a:xfrm>
            <a:off x="0" y="3966834"/>
            <a:ext cx="11289587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Ci serve una misura della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distanza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ognuno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calcoliamo il valore assoluto della differenza fra il valore HP inserito dall’utente e il valore HP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in esame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equivalente del valore assoluto la radice quadrata del quadrato della differenza fra i due punteggi HP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 distanze più vicine sono i K valori più bassi di questa differenza</a:t>
            </a:r>
          </a:p>
        </p:txBody>
      </p:sp>
    </p:spTree>
    <p:extLst>
      <p:ext uri="{BB962C8B-B14F-4D97-AF65-F5344CB8AC3E}">
        <p14:creationId xmlns:p14="http://schemas.microsoft.com/office/powerpoint/2010/main" val="3270466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10EB726-48D0-5788-24BC-46ED576D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1343025"/>
            <a:ext cx="8509593" cy="47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9784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24975"/>
              </p:ext>
            </p:extLst>
          </p:nvPr>
        </p:nvGraphicFramePr>
        <p:xfrm>
          <a:off x="360362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2981325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un asse: punti attacco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Anche in questo caso dobbiamo calcolare una distanza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in questo caso è calcolata su un piano cartesiano</a:t>
            </a:r>
          </a:p>
        </p:txBody>
      </p:sp>
    </p:spTree>
    <p:extLst>
      <p:ext uri="{BB962C8B-B14F-4D97-AF65-F5344CB8AC3E}">
        <p14:creationId xmlns:p14="http://schemas.microsoft.com/office/powerpoint/2010/main" val="318089181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>
                <a:latin typeface="Roboto Light"/>
                <a:ea typeface="Roboto Light"/>
                <a:cs typeface="Calibri"/>
              </a:rPr>
              <a:t> since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Computer Science teacher in public school since 2017 (currently serving at ITT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Pitagora</a:t>
            </a:r>
            <a:r>
              <a:rPr lang="en-US" sz="2000">
                <a:latin typeface="Roboto Light"/>
                <a:ea typeface="Roboto Light"/>
                <a:cs typeface="Calibri"/>
              </a:rPr>
              <a:t> – Bari)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Machine Learning teacher @ </a:t>
            </a:r>
            <a:r>
              <a:rPr lang="en-US" sz="200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>
                <a:latin typeface="Roboto Light"/>
                <a:ea typeface="Roboto Light"/>
                <a:cs typeface="Calibri"/>
              </a:rPr>
              <a:t> since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Favourite</a:t>
            </a:r>
            <a:r>
              <a:rPr lang="en-US" sz="2000">
                <a:latin typeface="Roboto Light"/>
                <a:ea typeface="Roboto Light"/>
                <a:cs typeface="Calibri"/>
              </a:rPr>
              <a:t> languages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  <a:cs typeface="Calibri"/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2781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euclidea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Sfruttiamo il teorema di Pitagora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equivale all’ipotenusa del triangolo rettangolo in figura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99" y="3793470"/>
            <a:ext cx="3955543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352475-A5C8-CD14-B3B2-0E92E8CB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3" y="1395596"/>
            <a:ext cx="8629650" cy="47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6803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084897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Aggiungere altri campi al nostro grafico significa semplicemente modificare la formula della distanza euclidea adattandola al numero di assi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2B1F06A-39D1-ABD1-36F8-F19A41456B30}"/>
              </a:ext>
            </a:extLst>
          </p:cNvPr>
          <p:cNvSpPr/>
          <p:nvPr/>
        </p:nvSpPr>
        <p:spPr>
          <a:xfrm>
            <a:off x="-1" y="1836123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3 Dimensioni (HP, attacco, difesa):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DF2E67F-A1AE-9FD6-ABD2-396EBA4A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8438" y="2318922"/>
            <a:ext cx="6595124" cy="64154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C707004-D6CF-E3F7-02C0-84A30245127D}"/>
              </a:ext>
            </a:extLst>
          </p:cNvPr>
          <p:cNvSpPr/>
          <p:nvPr/>
        </p:nvSpPr>
        <p:spPr>
          <a:xfrm>
            <a:off x="-76201" y="3043160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4 Dimensioni (HP, attacco, difesa, attacco speciale):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83543A5-E5B2-C54A-0511-2DA57212F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574" y="3572595"/>
            <a:ext cx="9542303" cy="70788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D2F4A81-34CF-6030-4E63-E06C70EF71BC}"/>
              </a:ext>
            </a:extLst>
          </p:cNvPr>
          <p:cNvSpPr/>
          <p:nvPr/>
        </p:nvSpPr>
        <p:spPr>
          <a:xfrm>
            <a:off x="0" y="4332886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>
                <a:latin typeface="Roboto Light"/>
                <a:ea typeface="Roboto Light"/>
                <a:cs typeface="Calibri"/>
              </a:rPr>
              <a:t> Dimensioni: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33423064-E0EC-7B16-18CD-B15599E4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3395" y="4779632"/>
            <a:ext cx="3493375" cy="10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292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 dirty="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in una lista</a:t>
            </a:r>
            <a:endParaRPr lang="en-US" sz="2000" dirty="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 dirty="0">
                <a:latin typeface="Roboto Light"/>
                <a:ea typeface="+mn-lt"/>
                <a:cs typeface="+mn-lt"/>
              </a:rPr>
              <a:t>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il dataset Pokémon ed esplorarlo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 dirty="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b="1" dirty="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dirty="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dirty="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86946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 dirty="0">
                <a:latin typeface="Roboto Light"/>
                <a:ea typeface="+mn-lt"/>
                <a:cs typeface="+mn-lt"/>
              </a:rPr>
              <a:t>Utilizzare una funzione per stabilire un grado di similarità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404494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Cambio</a:t>
            </a:r>
            <a:r>
              <a:rPr lang="it-IT" sz="2000">
                <a:latin typeface="Roboto Light"/>
                <a:ea typeface="Calibri"/>
                <a:cs typeface="Calibri"/>
              </a:rPr>
              <a:t> scala -&gt; Normalizzazione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8" name="Elemento grafico 8">
            <a:extLst>
              <a:ext uri="{FF2B5EF4-FFF2-40B4-BE49-F238E27FC236}">
                <a16:creationId xmlns:a16="http://schemas.microsoft.com/office/drawing/2014/main" id="{CC5CBC2D-8CA5-12BD-0088-0DD0EFCA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" y="2033567"/>
            <a:ext cx="5810130" cy="3458207"/>
          </a:xfrm>
          <a:prstGeom prst="rect">
            <a:avLst/>
          </a:prstGeom>
        </p:spPr>
      </p:pic>
      <p:pic>
        <p:nvPicPr>
          <p:cNvPr id="9" name="Elemento grafico 9">
            <a:extLst>
              <a:ext uri="{FF2B5EF4-FFF2-40B4-BE49-F238E27FC236}">
                <a16:creationId xmlns:a16="http://schemas.microsoft.com/office/drawing/2014/main" id="{51D19A12-7DC6-0317-99B1-2AC61C069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1754" y="2033567"/>
            <a:ext cx="5810130" cy="345820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FCFF27-0623-510B-F27F-829344DE390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 22 Beginners'Day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4343594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 sz="2800">
              <a:ea typeface="+mn-lt"/>
              <a:cs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Dalla scala originaria portiamo tutto in scala 0 – 1 </a:t>
            </a:r>
            <a:endParaRPr lang="it-IT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Calibri"/>
                <a:cs typeface="Calibri"/>
              </a:rPr>
              <a:t>Per ogni colonna: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1384F4A-97EB-3575-740B-DA362B11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" y="2010443"/>
            <a:ext cx="4366591" cy="135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6F46F1-DBF9-E555-211D-FC21628E67D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 22 Beginners'Day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1640976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Normalizzare i dati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67BC2-E3C8-4A63-9F8F-A71B17F84D3C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 22 Beginners'Day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207062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Trovare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arrivato il momento di mettere insieme i pezzi: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gli input dell'utente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caricati in una struttura dati pronta ad essere usata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Troviamo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ai valori inseriti dall'utente!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55046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6576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ogni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(elemento del dataset dei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):</a:t>
            </a:r>
            <a:endParaRPr lang="it-IT" dirty="0"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Calcoliamo la distanza fra </a:t>
            </a:r>
            <a:r>
              <a:rPr lang="it-IT" dirty="0" err="1">
                <a:latin typeface="Roboto Light"/>
                <a:ea typeface="Roboto Light"/>
              </a:rPr>
              <a:t>Pepposaur</a:t>
            </a:r>
            <a:r>
              <a:rPr lang="it-IT" dirty="0">
                <a:latin typeface="Roboto Light"/>
                <a:ea typeface="Roboto Light"/>
              </a:rPr>
              <a:t> 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n-esimo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Aggiungiamo ad una lista inizialmente vuota una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o una lista contenente: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L'indice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con cui stiamo misurando la distanza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valore della distanza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volta terminato di calcolare le distanze fra il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fittizio e tutti gli altri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Ordiniamo la struttura dati contenente le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delle distanze in base al valore della distanza in ordine crescente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Estraiamo i primi K valori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4299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433882"/>
              </p:ext>
            </p:extLst>
          </p:nvPr>
        </p:nvGraphicFramePr>
        <p:xfrm>
          <a:off x="6372382" y="1543193"/>
          <a:ext cx="5662150" cy="377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587787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Riprendiamo questo grafico (limitiamoci a 2 colonne)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una lista inizialmente vuota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fittizio -&gt; 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54, 55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Attraversiamo tutto il dataset e calcoliamo la distanza: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0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Bulbasaur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10.81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(0, 10.81)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1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9.22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(1, 9.22)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862618827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5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0B4218-C14E-5230-430D-0D03E184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5" y="2093526"/>
            <a:ext cx="9858631" cy="26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361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3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761CF8-F1B0-93C5-37B1-6D1A566C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73" y="2315220"/>
            <a:ext cx="9390105" cy="36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65071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096883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1495837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</a:t>
            </a:r>
            <a:r>
              <a:rPr lang="it-IT" sz="2000">
                <a:latin typeface="Roboto Light"/>
                <a:ea typeface="Roboto Light"/>
                <a:cs typeface="+mn-lt"/>
              </a:rPr>
              <a:t> l'output dell'algoritmo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ottenute le K righe del dataset: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Costruiamo una stringa che consenta di visualizzare un messaggio contenente (ad esempio):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 del Pokemon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Valori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Generazione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136985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59249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106380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2721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Utilizzando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Jupyter</a:t>
            </a:r>
            <a:r>
              <a:rPr lang="it-IT" sz="2000">
                <a:latin typeface="Roboto Light"/>
                <a:ea typeface="Roboto Light"/>
                <a:cs typeface="Calibri"/>
              </a:rPr>
              <a:t> possiamo visualizzare anche le immagini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Feedback visivo</a:t>
            </a: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+mn-lt"/>
              </a:rPr>
              <a:t>Immagini prese da </a:t>
            </a:r>
            <a:r>
              <a:rPr lang="it-IT" sz="2000">
                <a:latin typeface="Roboto Light"/>
                <a:ea typeface="+mn-lt"/>
                <a:cs typeface="+mn-lt"/>
                <a:hlinkClick r:id="rId3"/>
              </a:rPr>
              <a:t>https://veekun.com/dex/downloads</a:t>
            </a:r>
            <a:r>
              <a:rPr lang="it-IT" sz="2000">
                <a:latin typeface="Roboto Light"/>
                <a:ea typeface="+mn-lt"/>
                <a:cs typeface="+mn-lt"/>
              </a:rPr>
              <a:t> e ottimizzate</a:t>
            </a:r>
            <a:endParaRPr lang="it-IT" sz="2000">
              <a:latin typeface="Roboto Light"/>
              <a:ea typeface="Roboto Ligh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 #2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9301625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le immagini dei Pokemon più simili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99906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408342" y="2827477"/>
            <a:ext cx="11289587" cy="10772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atin typeface="Roboto Light"/>
                <a:ea typeface="+mn-lt"/>
                <a:cs typeface="+mn-lt"/>
              </a:rPr>
              <a:t>https://bit.ly/repo-roba-da-donne</a:t>
            </a:r>
            <a:endParaRPr lang="it-IT" sz="4800" b="1">
              <a:latin typeface="Roboto Light"/>
              <a:ea typeface="Roboto Light"/>
              <a:cs typeface="Roboto Ligh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 dirty="0">
              <a:latin typeface="Roboto Mono"/>
              <a:ea typeface="Roboto Mono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886539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006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è Python?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un linguaggio di programmazione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Ok, ma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che cos’è un programma?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programma </a:t>
            </a:r>
            <a:r>
              <a:rPr lang="it-IT" sz="2000">
                <a:latin typeface="Roboto Light"/>
                <a:ea typeface="Roboto Light"/>
                <a:cs typeface="Calibri"/>
              </a:rPr>
              <a:t>è un software che risolve un particolare problema/task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Punti chiave: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Dati di input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Dati di output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Introduzione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it-IT" dirty="0"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55917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all’utente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Fa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calcoli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>
                <a:latin typeface="Roboto Light"/>
                <a:ea typeface="Roboto Light"/>
                <a:cs typeface="Calibri"/>
              </a:rPr>
              <a:t> o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endParaRPr lang="en-US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Introduction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ea typeface="+mn-lt"/>
                <a:cs typeface="+mn-lt"/>
              </a:rPr>
              <a:t>ComeToCode</a:t>
            </a:r>
            <a:endParaRPr lang="it-IT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it-IT" dirty="0"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  <a:cs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494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innovativo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” 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significa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I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i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ricerca</a:t>
            </a:r>
            <a:endParaRPr lang="en-US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poi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costituirà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’input</a:t>
            </a:r>
            <a:r>
              <a:rPr lang="en-US" sz="200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rappresentata</a:t>
            </a:r>
            <a:r>
              <a:rPr lang="en-US" sz="2000">
                <a:latin typeface="Roboto Light"/>
                <a:ea typeface="Roboto Light"/>
                <a:cs typeface="Calibri"/>
              </a:rPr>
              <a:t> da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serie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caratteristiche</a:t>
            </a:r>
            <a:r>
              <a:rPr lang="en-US" sz="2000">
                <a:latin typeface="Roboto Light"/>
                <a:ea typeface="Roboto Light"/>
                <a:cs typeface="Calibri"/>
              </a:rPr>
              <a:t> (numeri)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denotano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What we will do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it-IT" dirty="0"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  <a:cs typeface="Calibri"/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0B3EA22-70DA-92E0-0D02-45ABE722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530"/>
            <a:ext cx="4975157" cy="37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712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>
                <a:latin typeface="Roboto Light"/>
                <a:ea typeface="Roboto Light"/>
                <a:cs typeface="Calibri"/>
              </a:rPr>
              <a:t>LA</a:t>
            </a:r>
            <a:r>
              <a:rPr lang="it-IT" sz="2000">
                <a:latin typeface="Roboto Light"/>
                <a:ea typeface="Roboto Light"/>
                <a:cs typeface="Calibri"/>
              </a:rPr>
              <a:t> domanda è: "Okay, come lo facciamo?"</a:t>
            </a:r>
            <a:endParaRPr lang="it-IT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Cosa faremo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it-IT" dirty="0"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</a:endParaRP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FE826A-9FDF-020A-CBCD-B663BC09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449"/>
            <a:ext cx="4975157" cy="37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333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1861</Words>
  <Application>Microsoft Office PowerPoint</Application>
  <PresentationFormat>Widescreen</PresentationFormat>
  <Paragraphs>304</Paragraphs>
  <Slides>51</Slides>
  <Notes>51</Notes>
  <HiddenSlides>3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51</vt:i4>
      </vt:variant>
    </vt:vector>
  </HeadingPairs>
  <TitlesOfParts>
    <vt:vector size="52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49</cp:revision>
  <cp:lastPrinted>2022-05-30T15:39:08Z</cp:lastPrinted>
  <dcterms:created xsi:type="dcterms:W3CDTF">2014-02-14T11:21:07Z</dcterms:created>
  <dcterms:modified xsi:type="dcterms:W3CDTF">2022-12-15T16:40:17Z</dcterms:modified>
</cp:coreProperties>
</file>